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79" r:id="rId6"/>
    <p:sldId id="257" r:id="rId7"/>
    <p:sldId id="267" r:id="rId8"/>
    <p:sldId id="272" r:id="rId9"/>
    <p:sldId id="273" r:id="rId10"/>
    <p:sldId id="281" r:id="rId11"/>
    <p:sldId id="280" r:id="rId12"/>
    <p:sldId id="274" r:id="rId13"/>
    <p:sldId id="282" r:id="rId14"/>
    <p:sldId id="275" r:id="rId15"/>
    <p:sldId id="28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9802-6FCE-44A3-8CE1-4FE48F0A1885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0336-1923-41CF-845C-F31558874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9802-6FCE-44A3-8CE1-4FE48F0A1885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0336-1923-41CF-845C-F31558874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9802-6FCE-44A3-8CE1-4FE48F0A1885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0336-1923-41CF-845C-F31558874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9802-6FCE-44A3-8CE1-4FE48F0A1885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0336-1923-41CF-845C-F31558874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9802-6FCE-44A3-8CE1-4FE48F0A1885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0336-1923-41CF-845C-F31558874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9802-6FCE-44A3-8CE1-4FE48F0A1885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0336-1923-41CF-845C-F31558874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9802-6FCE-44A3-8CE1-4FE48F0A1885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0336-1923-41CF-845C-F31558874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9802-6FCE-44A3-8CE1-4FE48F0A1885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0336-1923-41CF-845C-F31558874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9802-6FCE-44A3-8CE1-4FE48F0A1885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0336-1923-41CF-845C-F31558874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9802-6FCE-44A3-8CE1-4FE48F0A1885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0336-1923-41CF-845C-F31558874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9802-6FCE-44A3-8CE1-4FE48F0A1885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0336-1923-41CF-845C-F31558874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69802-6FCE-44A3-8CE1-4FE48F0A1885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E0336-1923-41CF-845C-F31558874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SUS\Desktop\&#1052;&#1077;&#1079;&#1077;&#1085;&#1100;.aac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21442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Gabriola" pitchFamily="82" charset="0"/>
              </a:rPr>
              <a:t>Государственное бюджетное дошкольное образовательное учреждение детский сад №11 </a:t>
            </a:r>
            <a:r>
              <a:rPr lang="ru-RU" sz="2000" b="1" dirty="0" err="1" smtClean="0">
                <a:latin typeface="Gabriola" pitchFamily="82" charset="0"/>
              </a:rPr>
              <a:t>общеразвивающего</a:t>
            </a:r>
            <a:r>
              <a:rPr lang="ru-RU" sz="2000" b="1" dirty="0" smtClean="0">
                <a:latin typeface="Gabriola" pitchFamily="82" charset="0"/>
              </a:rPr>
              <a:t> вида Василеостровского района</a:t>
            </a:r>
            <a:r>
              <a:rPr lang="ru-RU" sz="8800" b="1" dirty="0" smtClean="0">
                <a:latin typeface="Gabriola" pitchFamily="82" charset="0"/>
              </a:rPr>
              <a:t/>
            </a:r>
            <a:br>
              <a:rPr lang="ru-RU" sz="8800" b="1" dirty="0" smtClean="0">
                <a:latin typeface="Gabriola" pitchFamily="82" charset="0"/>
              </a:rPr>
            </a:br>
            <a:endParaRPr lang="ru-RU" sz="8800" b="1" dirty="0"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3786190"/>
            <a:ext cx="5143536" cy="1752600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chemeClr val="tx1"/>
                </a:solidFill>
                <a:latin typeface="Gabriola" pitchFamily="82" charset="0"/>
              </a:rPr>
              <a:t>Разработала воспитатель:</a:t>
            </a:r>
            <a:br>
              <a:rPr lang="ru-RU" sz="2800" b="1" dirty="0" smtClean="0">
                <a:solidFill>
                  <a:schemeClr val="tx1"/>
                </a:solidFill>
                <a:latin typeface="Gabriola" pitchFamily="82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Gabriola" pitchFamily="82" charset="0"/>
              </a:rPr>
              <a:t>Курьянова </a:t>
            </a:r>
            <a:r>
              <a:rPr lang="ru-RU" sz="2800" b="1" dirty="0">
                <a:solidFill>
                  <a:schemeClr val="tx1"/>
                </a:solidFill>
                <a:latin typeface="Gabriola" pitchFamily="82" charset="0"/>
              </a:rPr>
              <a:t>П</a:t>
            </a:r>
            <a:r>
              <a:rPr lang="ru-RU" sz="2800" b="1" dirty="0" smtClean="0">
                <a:solidFill>
                  <a:schemeClr val="tx1"/>
                </a:solidFill>
                <a:latin typeface="Gabriola" pitchFamily="82" charset="0"/>
              </a:rPr>
              <a:t>олина Владимировна</a:t>
            </a:r>
            <a:endParaRPr lang="ru-RU" sz="2800" b="1" dirty="0">
              <a:solidFill>
                <a:schemeClr val="tx1"/>
              </a:solidFill>
              <a:latin typeface="Gabriola" pitchFamily="82" charset="0"/>
            </a:endParaRPr>
          </a:p>
        </p:txBody>
      </p:sp>
      <p:pic>
        <p:nvPicPr>
          <p:cNvPr id="6" name="Рисунок 5" descr="11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96359"/>
            <a:ext cx="9144000" cy="12616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538" y="1857364"/>
            <a:ext cx="79296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atin typeface="Gabriola" pitchFamily="82" charset="0"/>
              </a:rPr>
              <a:t>Мезенская роспись</a:t>
            </a:r>
            <a:endParaRPr lang="ru-RU" sz="8800" b="1" dirty="0">
              <a:latin typeface="Gabriola" pitchFamily="82" charset="0"/>
            </a:endParaRPr>
          </a:p>
        </p:txBody>
      </p:sp>
      <p:pic>
        <p:nvPicPr>
          <p:cNvPr id="7" name="Мезень.aac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1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2524"/>
            <a:ext cx="9144000" cy="1135476"/>
          </a:xfrm>
          <a:prstGeom prst="rect">
            <a:avLst/>
          </a:prstGeom>
        </p:spPr>
      </p:pic>
      <p:pic>
        <p:nvPicPr>
          <p:cNvPr id="5" name="Рисунок 4" descr="три я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42852"/>
            <a:ext cx="3655894" cy="5134683"/>
          </a:xfrm>
          <a:prstGeom prst="rect">
            <a:avLst/>
          </a:prstGeom>
        </p:spPr>
      </p:pic>
      <p:pic>
        <p:nvPicPr>
          <p:cNvPr id="6" name="Рисунок 5" descr="нар с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571744"/>
            <a:ext cx="4799932" cy="27043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34" y="357166"/>
            <a:ext cx="4000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Gabriola" pitchFamily="82" charset="0"/>
              </a:rPr>
              <a:t>Истоки символов мезенской росписи прежде всего лежат в мифологическом мировоззрении народов древнего севера.</a:t>
            </a:r>
            <a:endParaRPr lang="ru-RU" sz="2800" b="1" dirty="0"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1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2524"/>
            <a:ext cx="9144000" cy="1135476"/>
          </a:xfrm>
          <a:prstGeom prst="rect">
            <a:avLst/>
          </a:prstGeom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2774841" cy="405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85728"/>
            <a:ext cx="2857520" cy="400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0100" y="5000636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Gabriola" pitchFamily="82" charset="0"/>
              </a:rPr>
              <a:t>П</a:t>
            </a:r>
            <a:r>
              <a:rPr lang="ru-RU" sz="2800" b="1" dirty="0" smtClean="0">
                <a:latin typeface="Gabriola" pitchFamily="82" charset="0"/>
              </a:rPr>
              <a:t>тицы</a:t>
            </a:r>
            <a:endParaRPr lang="ru-RU" sz="2800" b="1" dirty="0">
              <a:latin typeface="Gabriola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0826" y="5000636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Gabriola" pitchFamily="82" charset="0"/>
              </a:rPr>
              <a:t>Кони</a:t>
            </a:r>
            <a:endParaRPr lang="ru-RU" sz="2800" b="1" dirty="0">
              <a:latin typeface="Gabriola" pitchFamily="82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285728"/>
            <a:ext cx="2714644" cy="400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428992" y="5000636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Gabriola" pitchFamily="82" charset="0"/>
              </a:rPr>
              <a:t>Олени</a:t>
            </a:r>
            <a:endParaRPr lang="ru-RU" sz="2800" b="1" dirty="0"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722524"/>
            <a:ext cx="9144000" cy="1135476"/>
          </a:xfr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239284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4282" y="4214818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Gabriola" pitchFamily="82" charset="0"/>
              </a:rPr>
              <a:t>Символы вспаханной земли, зерна, засеянной земли</a:t>
            </a:r>
            <a:endParaRPr lang="ru-RU" sz="2400" dirty="0">
              <a:latin typeface="Gabriola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14290"/>
            <a:ext cx="280624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214290"/>
            <a:ext cx="2571768" cy="390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214678" y="4357694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Gabriola" pitchFamily="82" charset="0"/>
              </a:rPr>
              <a:t>Символы воды</a:t>
            </a:r>
            <a:endParaRPr lang="ru-RU" sz="2400" b="1" dirty="0">
              <a:latin typeface="Gabriola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0826" y="4429132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Gabriola" pitchFamily="82" charset="0"/>
              </a:rPr>
              <a:t>Символы огня и солнца</a:t>
            </a:r>
            <a:endParaRPr lang="ru-RU" sz="2400" b="1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1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2524"/>
            <a:ext cx="9144000" cy="11354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285960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0034" y="4429132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Gabriola" pitchFamily="82" charset="0"/>
              </a:rPr>
              <a:t>Деревья</a:t>
            </a:r>
            <a:endParaRPr lang="ru-RU" sz="2800" b="1" dirty="0">
              <a:latin typeface="Gabriola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285727"/>
            <a:ext cx="2857520" cy="394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43372" y="4429132"/>
            <a:ext cx="2714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Gabriola" pitchFamily="82" charset="0"/>
              </a:rPr>
              <a:t>Символы снега, холода и льда</a:t>
            </a:r>
            <a:endParaRPr lang="ru-RU" sz="2800" b="1" dirty="0"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722524"/>
            <a:ext cx="9144000" cy="1135476"/>
          </a:xfrm>
        </p:spPr>
      </p:pic>
      <p:sp>
        <p:nvSpPr>
          <p:cNvPr id="3" name="Прямоугольник 2"/>
          <p:cNvSpPr/>
          <p:nvPr/>
        </p:nvSpPr>
        <p:spPr>
          <a:xfrm>
            <a:off x="323528" y="116632"/>
            <a:ext cx="86409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«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Роспись волшебную эту</a:t>
            </a:r>
            <a:b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Будем как книгу читать,</a:t>
            </a:r>
            <a:b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В стройных ее силуэтах</a:t>
            </a:r>
            <a:b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Матушку-Русь познавать.</a:t>
            </a:r>
            <a:b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Мезенсокй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 роспись зовется,</a:t>
            </a:r>
            <a:b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В каждом рисунке добро.</a:t>
            </a:r>
            <a:b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В сердце твоем отзовется,</a:t>
            </a:r>
            <a:b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Нежною сказкой оно.</a:t>
            </a:r>
            <a:b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В строчках её можно встретить</a:t>
            </a:r>
            <a:b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Птиц и Коней мчащих вдаль.</a:t>
            </a:r>
            <a:b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Лебедя если приметить,</a:t>
            </a:r>
            <a:b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Будет большой урожай.</a:t>
            </a:r>
            <a:b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Росписью той украшают</a:t>
            </a:r>
            <a:b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Из бересты туеса.</a:t>
            </a:r>
            <a:b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Даром своим совершая</a:t>
            </a:r>
            <a:b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Счастья, любви чудеса»</a:t>
            </a:r>
            <a:b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                                                                                 </a:t>
            </a:r>
            <a:r>
              <a:rPr lang="ru-RU" sz="2000" b="1" i="1" u="sng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Светлана </a:t>
            </a:r>
            <a:r>
              <a:rPr lang="ru-RU" sz="2000" b="1" i="1" u="sng" dirty="0" err="1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Ледкова</a:t>
            </a:r>
            <a:endParaRPr lang="ru-RU" sz="2000" b="1" u="sng" dirty="0">
              <a:solidFill>
                <a:schemeClr val="tx2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722524"/>
            <a:ext cx="9144000" cy="1135476"/>
          </a:xfrm>
        </p:spPr>
      </p:pic>
      <p:sp>
        <p:nvSpPr>
          <p:cNvPr id="3" name="Прямоугольник 2"/>
          <p:cNvSpPr/>
          <p:nvPr/>
        </p:nvSpPr>
        <p:spPr>
          <a:xfrm>
            <a:off x="285720" y="1928802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</a:pPr>
            <a:r>
              <a:rPr lang="ru-RU" sz="5400" b="1" u="sng" dirty="0" smtClean="0">
                <a:solidFill>
                  <a:schemeClr val="tx2">
                    <a:lumMod val="50000"/>
                  </a:schemeClr>
                </a:solidFill>
                <a:effectLst/>
                <a:latin typeface="Gabriola" pitchFamily="82" charset="0"/>
                <a:ea typeface="Times New Roman"/>
              </a:rPr>
              <a:t>Спасибо за внимание!</a:t>
            </a:r>
            <a:endParaRPr lang="ru-RU" sz="5400" b="1" u="sng" dirty="0">
              <a:solidFill>
                <a:schemeClr val="tx2">
                  <a:lumMod val="50000"/>
                </a:schemeClr>
              </a:solidFill>
              <a:effectLst/>
              <a:latin typeface="Gabriola" pitchFamily="82" charset="0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6359"/>
            <a:ext cx="9144000" cy="1261641"/>
          </a:xfrm>
          <a:prstGeom prst="rect">
            <a:avLst/>
          </a:prstGeom>
        </p:spPr>
      </p:pic>
      <p:pic>
        <p:nvPicPr>
          <p:cNvPr id="2051" name="Picture 3" descr="C:\Users\user\Desktop\сл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70820"/>
            <a:ext cx="4464496" cy="528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вертикаль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5709" y="-23296"/>
            <a:ext cx="2268291" cy="559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784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6359"/>
            <a:ext cx="9144000" cy="1261641"/>
          </a:xfrm>
          <a:prstGeom prst="rect">
            <a:avLst/>
          </a:prstGeom>
        </p:spPr>
      </p:pic>
      <p:pic>
        <p:nvPicPr>
          <p:cNvPr id="3074" name="Picture 2" descr="C:\Users\user\Desktop\вертикаль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5708" y="-1"/>
            <a:ext cx="2268292" cy="559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книга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6411267" cy="430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65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6359"/>
            <a:ext cx="9144000" cy="1261641"/>
          </a:xfrm>
          <a:prstGeom prst="rect">
            <a:avLst/>
          </a:prstGeom>
        </p:spPr>
      </p:pic>
      <p:pic>
        <p:nvPicPr>
          <p:cNvPr id="4098" name="Picture 2" descr="C:\Users\user\Desktop\вертикаль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5708" y="0"/>
            <a:ext cx="2268291" cy="559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птиц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139" y="535135"/>
            <a:ext cx="6401537" cy="452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5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6359"/>
            <a:ext cx="9144000" cy="1261641"/>
          </a:xfrm>
          <a:prstGeom prst="rect">
            <a:avLst/>
          </a:prstGeom>
        </p:spPr>
      </p:pic>
      <p:pic>
        <p:nvPicPr>
          <p:cNvPr id="5122" name="Picture 2" descr="C:\Users\user\Desktop\вертикаль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5709" y="-1"/>
            <a:ext cx="2268291" cy="559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туес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6480720" cy="45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285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071678"/>
            <a:ext cx="8786874" cy="3286148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latin typeface="Gabriola" pitchFamily="82" charset="0"/>
              </a:rPr>
              <a:t>Цель: Формирование общей культуры личности ребенка</a:t>
            </a:r>
            <a:br>
              <a:rPr lang="ru-RU" sz="4000" b="1" dirty="0" smtClean="0">
                <a:latin typeface="Gabriola" pitchFamily="82" charset="0"/>
              </a:rPr>
            </a:br>
            <a:r>
              <a:rPr lang="ru-RU" sz="4000" b="1" dirty="0" smtClean="0">
                <a:latin typeface="Gabriola" pitchFamily="82" charset="0"/>
              </a:rPr>
              <a:t>Задачи:  </a:t>
            </a:r>
            <a:br>
              <a:rPr lang="ru-RU" sz="4000" b="1" dirty="0" smtClean="0">
                <a:latin typeface="Gabriola" pitchFamily="82" charset="0"/>
              </a:rPr>
            </a:br>
            <a:r>
              <a:rPr lang="ru-RU" sz="4000" b="1" dirty="0" smtClean="0">
                <a:latin typeface="Gabriola" pitchFamily="82" charset="0"/>
              </a:rPr>
              <a:t>- Формировать познавательный интерес к народному творчеству</a:t>
            </a:r>
            <a:br>
              <a:rPr lang="ru-RU" sz="4000" b="1" dirty="0" smtClean="0">
                <a:latin typeface="Gabriola" pitchFamily="82" charset="0"/>
              </a:rPr>
            </a:br>
            <a:r>
              <a:rPr lang="ru-RU" sz="4000" b="1" dirty="0" smtClean="0">
                <a:latin typeface="Gabriola" pitchFamily="82" charset="0"/>
              </a:rPr>
              <a:t>- Развивать творческих способностей и воображения</a:t>
            </a:r>
            <a:br>
              <a:rPr lang="ru-RU" sz="4000" b="1" dirty="0" smtClean="0">
                <a:latin typeface="Gabriola" pitchFamily="82" charset="0"/>
              </a:rPr>
            </a:br>
            <a:r>
              <a:rPr lang="ru-RU" sz="4000" b="1" dirty="0" smtClean="0">
                <a:latin typeface="Gabriola" pitchFamily="82" charset="0"/>
              </a:rPr>
              <a:t>- Воспитывать интерес к истории своей страны</a:t>
            </a:r>
            <a:br>
              <a:rPr lang="ru-RU" sz="4000" b="1" dirty="0" smtClean="0">
                <a:latin typeface="Gabriola" pitchFamily="82" charset="0"/>
              </a:rPr>
            </a:br>
            <a:r>
              <a:rPr lang="ru-RU" sz="4000" b="1" dirty="0" smtClean="0">
                <a:latin typeface="Gabriola" pitchFamily="82" charset="0"/>
              </a:rPr>
              <a:t/>
            </a:r>
            <a:br>
              <a:rPr lang="ru-RU" sz="4000" b="1" dirty="0" smtClean="0">
                <a:latin typeface="Gabriola" pitchFamily="82" charset="0"/>
              </a:rPr>
            </a:br>
            <a:r>
              <a:rPr lang="ru-RU" sz="4000" b="1" dirty="0" smtClean="0">
                <a:latin typeface="Gabriola" pitchFamily="82" charset="0"/>
              </a:rPr>
              <a:t/>
            </a:r>
            <a:br>
              <a:rPr lang="ru-RU" sz="4000" b="1" dirty="0" smtClean="0">
                <a:latin typeface="Gabriola" pitchFamily="82" charset="0"/>
              </a:rPr>
            </a:br>
            <a:r>
              <a:rPr lang="ru-RU" sz="4000" b="1" dirty="0" smtClean="0">
                <a:latin typeface="Gabriola" pitchFamily="82" charset="0"/>
              </a:rPr>
              <a:t/>
            </a:r>
            <a:br>
              <a:rPr lang="ru-RU" sz="4000" b="1" dirty="0" smtClean="0">
                <a:latin typeface="Gabriola" pitchFamily="82" charset="0"/>
              </a:rPr>
            </a:br>
            <a:endParaRPr lang="ru-RU" sz="4000" b="1" dirty="0">
              <a:latin typeface="Gabriola" pitchFamily="82" charset="0"/>
            </a:endParaRPr>
          </a:p>
        </p:txBody>
      </p:sp>
      <p:pic>
        <p:nvPicPr>
          <p:cNvPr id="3" name="Рисунок 2" descr="1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6359"/>
            <a:ext cx="9144000" cy="1261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6359"/>
            <a:ext cx="9144000" cy="1261641"/>
          </a:xfrm>
          <a:prstGeom prst="rect">
            <a:avLst/>
          </a:prstGeom>
        </p:spPr>
      </p:pic>
      <p:pic>
        <p:nvPicPr>
          <p:cNvPr id="4" name="Рисунок 3" descr="м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500174"/>
            <a:ext cx="2746774" cy="38576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142852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Gabriola" pitchFamily="82" charset="0"/>
              </a:rPr>
              <a:t>Знакомство с мезенской росписью</a:t>
            </a:r>
            <a:endParaRPr lang="ru-RU" sz="2800" b="1" dirty="0">
              <a:latin typeface="Gabriola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642918"/>
            <a:ext cx="5429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Gabriola" pitchFamily="82" charset="0"/>
              </a:rPr>
              <a:t>Образовательная область </a:t>
            </a:r>
            <a:r>
              <a:rPr lang="ru-RU" sz="2400" b="1" dirty="0">
                <a:latin typeface="Gabriola" pitchFamily="82" charset="0"/>
              </a:rPr>
              <a:t>Х</a:t>
            </a:r>
            <a:r>
              <a:rPr lang="ru-RU" sz="2400" b="1" dirty="0" smtClean="0">
                <a:latin typeface="Gabriola" pitchFamily="82" charset="0"/>
              </a:rPr>
              <a:t>удожественно-эстетическое  развитие</a:t>
            </a:r>
            <a:endParaRPr lang="ru-RU" sz="2400" b="1" dirty="0">
              <a:latin typeface="Gabriola" pitchFamily="82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357554" y="4500570"/>
            <a:ext cx="1714512" cy="64294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357554" y="3214686"/>
            <a:ext cx="1714512" cy="64294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357554" y="2000240"/>
            <a:ext cx="1714512" cy="64294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14942" y="1928802"/>
            <a:ext cx="3786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Gabriola" pitchFamily="82" charset="0"/>
              </a:rPr>
              <a:t>Образовательная область речевое развитие</a:t>
            </a:r>
            <a:endParaRPr lang="ru-RU" sz="2800" b="1" dirty="0">
              <a:latin typeface="Gabriola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14942" y="3071810"/>
            <a:ext cx="371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Gabriola" pitchFamily="82" charset="0"/>
              </a:rPr>
              <a:t>Образовательная область познавательное развитие</a:t>
            </a:r>
            <a:endParaRPr lang="ru-RU" sz="2800" b="1" dirty="0">
              <a:latin typeface="Gabriola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14942" y="4071942"/>
            <a:ext cx="36433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Gabriola" pitchFamily="82" charset="0"/>
              </a:rPr>
              <a:t>Образовательная область социально-коммуникативное развитие</a:t>
            </a:r>
            <a:endParaRPr lang="ru-RU" sz="2800" b="1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0328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itchFamily="82" charset="0"/>
              </a:rPr>
              <a:t>История возникновения промысла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Gabriola" pitchFamily="82" charset="0"/>
            </a:endParaRPr>
          </a:p>
        </p:txBody>
      </p:sp>
      <p:pic>
        <p:nvPicPr>
          <p:cNvPr id="4" name="Содержимое 3" descr="11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722524"/>
            <a:ext cx="9144000" cy="1135476"/>
          </a:xfrm>
        </p:spPr>
      </p:pic>
      <p:sp>
        <p:nvSpPr>
          <p:cNvPr id="5" name="TextBox 4"/>
          <p:cNvSpPr txBox="1"/>
          <p:nvPr/>
        </p:nvSpPr>
        <p:spPr>
          <a:xfrm>
            <a:off x="285720" y="642918"/>
            <a:ext cx="30718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Gabriola" pitchFamily="82" charset="0"/>
              </a:rPr>
              <a:t>Мезенская роспись по </a:t>
            </a:r>
            <a:r>
              <a:rPr lang="ru-RU" sz="2400" b="1" dirty="0" smtClean="0">
                <a:latin typeface="Gabriola" pitchFamily="82" charset="0"/>
              </a:rPr>
              <a:t>дереву— </a:t>
            </a:r>
            <a:r>
              <a:rPr lang="ru-RU" sz="2400" b="1" dirty="0">
                <a:latin typeface="Gabriola" pitchFamily="82" charset="0"/>
              </a:rPr>
              <a:t>тип росписи домашней утвари — прялок, сундуков, ковшей, коробов и других предметов. </a:t>
            </a:r>
          </a:p>
          <a:p>
            <a:r>
              <a:rPr lang="ru-RU" sz="2400" b="1" dirty="0">
                <a:latin typeface="Gabriola" pitchFamily="82" charset="0"/>
              </a:rPr>
              <a:t>Эта роспись является одной из наиболее древних русских художественных промыслов, она зародилась на берегах реки Мезень в деревне </a:t>
            </a:r>
            <a:r>
              <a:rPr lang="ru-RU" sz="2400" b="1" dirty="0" err="1">
                <a:latin typeface="Gabriola" pitchFamily="82" charset="0"/>
              </a:rPr>
              <a:t>Палащелье</a:t>
            </a:r>
            <a:r>
              <a:rPr lang="ru-RU" sz="2400" b="1" dirty="0">
                <a:latin typeface="Gabriola" pitchFamily="82" charset="0"/>
              </a:rPr>
              <a:t> (отсюда второе название - </a:t>
            </a:r>
            <a:r>
              <a:rPr lang="ru-RU" sz="2400" b="1" dirty="0" err="1">
                <a:latin typeface="Gabriola" pitchFamily="82" charset="0"/>
              </a:rPr>
              <a:t>палащельская</a:t>
            </a:r>
            <a:r>
              <a:rPr lang="ru-RU" sz="2400" b="1" dirty="0">
                <a:latin typeface="Gabriola" pitchFamily="82" charset="0"/>
              </a:rPr>
              <a:t>) приблизительно в 17 веке. </a:t>
            </a:r>
          </a:p>
          <a:p>
            <a:endParaRPr lang="ru-RU" sz="2400" b="1" dirty="0">
              <a:latin typeface="Gabriola" pitchFamily="82" charset="0"/>
            </a:endParaRPr>
          </a:p>
        </p:txBody>
      </p:sp>
      <p:pic>
        <p:nvPicPr>
          <p:cNvPr id="6" name="Рисунок 5" descr="сел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642918"/>
            <a:ext cx="3643338" cy="2428892"/>
          </a:xfrm>
          <a:prstGeom prst="rect">
            <a:avLst/>
          </a:prstGeom>
        </p:spPr>
      </p:pic>
      <p:pic>
        <p:nvPicPr>
          <p:cNvPr id="7" name="Рисунок 6" descr="коро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3143248"/>
            <a:ext cx="2071702" cy="2490892"/>
          </a:xfrm>
          <a:prstGeom prst="rect">
            <a:avLst/>
          </a:prstGeom>
        </p:spPr>
      </p:pic>
      <p:pic>
        <p:nvPicPr>
          <p:cNvPr id="8" name="Рисунок 7" descr="прял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3214686"/>
            <a:ext cx="1714512" cy="2465468"/>
          </a:xfrm>
          <a:prstGeom prst="rect">
            <a:avLst/>
          </a:prstGeom>
        </p:spPr>
      </p:pic>
      <p:pic>
        <p:nvPicPr>
          <p:cNvPr id="10" name="Рисунок 9" descr="зеркал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7554" y="3214686"/>
            <a:ext cx="1768090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722524"/>
            <a:ext cx="9144000" cy="1135476"/>
          </a:xfrm>
        </p:spPr>
      </p:pic>
      <p:sp>
        <p:nvSpPr>
          <p:cNvPr id="5" name="TextBox 4"/>
          <p:cNvSpPr txBox="1"/>
          <p:nvPr/>
        </p:nvSpPr>
        <p:spPr>
          <a:xfrm>
            <a:off x="214282" y="285728"/>
            <a:ext cx="871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itchFamily="82" charset="0"/>
              </a:rPr>
              <a:t>Мезенская роспись выполнялась по дереву, бересте и коже клюквенным соком, красной глиной и сажей. Отсюда традиционная черно-красная гамма. Все элементы, из которых состоит мезенская роспись, несут в себе глубокое символическое значение. </a:t>
            </a:r>
          </a:p>
          <a:p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Gabriola" pitchFamily="82" charset="0"/>
            </a:endParaRPr>
          </a:p>
        </p:txBody>
      </p:sp>
      <p:pic>
        <p:nvPicPr>
          <p:cNvPr id="8" name="Рисунок 7" descr="масте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1928802"/>
            <a:ext cx="6186256" cy="3526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185</Words>
  <Application>Microsoft Office PowerPoint</Application>
  <PresentationFormat>Экран (4:3)</PresentationFormat>
  <Paragraphs>24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Государственное бюджетное дошкольное образовательное учреждение детский сад №11 общеразвивающего вида Василеостровского района </vt:lpstr>
      <vt:lpstr>Слайд 2</vt:lpstr>
      <vt:lpstr>Слайд 3</vt:lpstr>
      <vt:lpstr>Слайд 4</vt:lpstr>
      <vt:lpstr>Слайд 5</vt:lpstr>
      <vt:lpstr>Цель: Формирование общей культуры личности ребенка Задачи:   - Формировать познавательный интерес к народному творчеству - Развивать творческих способностей и воображения - Воспитывать интерес к истории своей страны    </vt:lpstr>
      <vt:lpstr>Слайд 7</vt:lpstr>
      <vt:lpstr>История возникновения промысла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Мезенская роспись</dc:title>
  <dc:creator>ASUS</dc:creator>
  <cp:lastModifiedBy>ASUS</cp:lastModifiedBy>
  <cp:revision>25</cp:revision>
  <dcterms:created xsi:type="dcterms:W3CDTF">2020-11-10T06:47:14Z</dcterms:created>
  <dcterms:modified xsi:type="dcterms:W3CDTF">2020-11-20T16:14:28Z</dcterms:modified>
</cp:coreProperties>
</file>