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0"/>
  </p:notesMasterIdLst>
  <p:sldIdLst>
    <p:sldId id="256" r:id="rId2"/>
    <p:sldId id="266" r:id="rId3"/>
    <p:sldId id="260" r:id="rId4"/>
    <p:sldId id="263" r:id="rId5"/>
    <p:sldId id="267" r:id="rId6"/>
    <p:sldId id="265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230" initials="2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03" autoAdjust="0"/>
    <p:restoredTop sz="85305" autoAdjust="0"/>
  </p:normalViewPr>
  <p:slideViewPr>
    <p:cSldViewPr>
      <p:cViewPr varScale="1">
        <p:scale>
          <a:sx n="60" d="100"/>
          <a:sy n="60" d="100"/>
        </p:scale>
        <p:origin x="-162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BD25D-46B9-482F-9330-78BC723E18DE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DC961-BDDE-4F63-990D-CA0227AB8C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1901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6B3E-530C-42A4-9FF4-8CDA065E564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8BFB-7536-4C8B-AACC-681ADF547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6B3E-530C-42A4-9FF4-8CDA065E564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8BFB-7536-4C8B-AACC-681ADF547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6B3E-530C-42A4-9FF4-8CDA065E564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8BFB-7536-4C8B-AACC-681ADF547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6B3E-530C-42A4-9FF4-8CDA065E564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8BFB-7536-4C8B-AACC-681ADF547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6B3E-530C-42A4-9FF4-8CDA065E564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8BFB-7536-4C8B-AACC-681ADF547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6B3E-530C-42A4-9FF4-8CDA065E564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8BFB-7536-4C8B-AACC-681ADF547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6B3E-530C-42A4-9FF4-8CDA065E564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8BFB-7536-4C8B-AACC-681ADF547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6B3E-530C-42A4-9FF4-8CDA065E564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8BFB-7536-4C8B-AACC-681ADF547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6B3E-530C-42A4-9FF4-8CDA065E564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8BFB-7536-4C8B-AACC-681ADF547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6B3E-530C-42A4-9FF4-8CDA065E564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8BFB-7536-4C8B-AACC-681ADF547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6B3E-530C-42A4-9FF4-8CDA065E564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8BFB-7536-4C8B-AACC-681ADF547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56B3E-530C-42A4-9FF4-8CDA065E564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88BFB-7536-4C8B-AACC-681ADF547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ьная выноска 6"/>
          <p:cNvSpPr/>
          <p:nvPr/>
        </p:nvSpPr>
        <p:spPr>
          <a:xfrm rot="16200000">
            <a:off x="928662" y="142852"/>
            <a:ext cx="4143404" cy="5000660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642918"/>
            <a:ext cx="4286280" cy="4286280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</a:t>
            </a:r>
            <a:r>
              <a:rPr lang="ru-RU" sz="53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равила дорожного движенья </a:t>
            </a:r>
            <a:br>
              <a:rPr lang="ru-RU" sz="53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53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</a:t>
            </a:r>
            <a:r>
              <a:rPr lang="ru-RU" sz="53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ыполняй без возражения!</a:t>
            </a:r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5357826"/>
            <a:ext cx="5715040" cy="714356"/>
          </a:xfrm>
        </p:spPr>
        <p:txBody>
          <a:bodyPr>
            <a:normAutofit fontScale="47500" lnSpcReduction="200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B0F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ГБДОУ №11 Василеостровского  р-на Санкт-Петербург</a:t>
            </a:r>
            <a:endParaRPr lang="ru-RU" sz="11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B0F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Составитель: Педагог  Седова</a:t>
            </a:r>
            <a:endParaRPr lang="ru-RU" sz="11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B0F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Анна Валерьевна</a:t>
            </a:r>
            <a:endParaRPr lang="ru-RU" sz="3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8" name="Рисунок 7" descr="5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071942"/>
            <a:ext cx="1571604" cy="2533933"/>
          </a:xfrm>
          <a:prstGeom prst="rect">
            <a:avLst/>
          </a:prstGeom>
        </p:spPr>
      </p:pic>
      <p:pic>
        <p:nvPicPr>
          <p:cNvPr id="11" name="Рисунок 10" descr="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4381496"/>
            <a:ext cx="2405066" cy="2476504"/>
          </a:xfrm>
          <a:prstGeom prst="rect">
            <a:avLst/>
          </a:prstGeom>
        </p:spPr>
      </p:pic>
      <p:pic>
        <p:nvPicPr>
          <p:cNvPr id="10" name="Рисунок 9" descr="свет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285728"/>
            <a:ext cx="4141619" cy="4982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85728"/>
            <a:ext cx="7786742" cy="6000792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3714744" y="5872009"/>
            <a:ext cx="1714512" cy="64294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14290"/>
            <a:ext cx="607223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</a:rPr>
              <a:t>Как только ты выходишь из </a:t>
            </a:r>
            <a:r>
              <a:rPr lang="ru-RU" sz="2000" dirty="0" smtClean="0">
                <a:solidFill>
                  <a:srgbClr val="000000"/>
                </a:solidFill>
              </a:rPr>
              <a:t>дома, </a:t>
            </a:r>
            <a:r>
              <a:rPr lang="ru-RU" sz="2000" dirty="0" smtClean="0">
                <a:solidFill>
                  <a:srgbClr val="000000"/>
                </a:solidFill>
              </a:rPr>
              <a:t>ты сразу становишься </a:t>
            </a:r>
            <a:r>
              <a:rPr lang="ru-RU" sz="2000" b="1" dirty="0" smtClean="0">
                <a:solidFill>
                  <a:srgbClr val="000000"/>
                </a:solidFill>
              </a:rPr>
              <a:t>участником дорожного движения</a:t>
            </a:r>
            <a:r>
              <a:rPr lang="ru-RU" sz="2000" dirty="0" smtClean="0">
                <a:solidFill>
                  <a:srgbClr val="000000"/>
                </a:solidFill>
              </a:rPr>
              <a:t>. </a:t>
            </a:r>
          </a:p>
          <a:p>
            <a:endParaRPr lang="ru-RU" dirty="0">
              <a:ln w="18415" cmpd="sng">
                <a:solidFill>
                  <a:srgbClr val="C00000"/>
                </a:solidFill>
                <a:prstDash val="solid"/>
              </a:ln>
            </a:endParaRPr>
          </a:p>
        </p:txBody>
      </p:sp>
      <p:pic>
        <p:nvPicPr>
          <p:cNvPr id="17" name="Рисунок 16" descr="6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2943051"/>
            <a:ext cx="1252546" cy="107157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28596" y="928670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ТЫ ПЕШЕХОД!</a:t>
            </a:r>
            <a:endParaRPr lang="ru-RU" sz="28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Овальная выноска 18"/>
          <p:cNvSpPr/>
          <p:nvPr/>
        </p:nvSpPr>
        <p:spPr>
          <a:xfrm rot="16200000">
            <a:off x="3171897" y="3186028"/>
            <a:ext cx="1371415" cy="5857885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000232" y="5500703"/>
            <a:ext cx="3786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Каждый ребёнок обязан узнать: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Рядом с дорогой опасно играть!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Не забывай, что дорога – не двор;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Затормозить не успеет шофёр.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26" name="Рисунок 25" descr="свет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9008" y="4494100"/>
            <a:ext cx="1964992" cy="2363900"/>
          </a:xfrm>
          <a:prstGeom prst="rect">
            <a:avLst/>
          </a:prstGeom>
        </p:spPr>
      </p:pic>
      <p:pic>
        <p:nvPicPr>
          <p:cNvPr id="7" name="Рисунок 6" descr="5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4500570"/>
            <a:ext cx="1737036" cy="1500198"/>
          </a:xfrm>
          <a:prstGeom prst="rect">
            <a:avLst/>
          </a:prstGeom>
        </p:spPr>
      </p:pic>
      <p:pic>
        <p:nvPicPr>
          <p:cNvPr id="14" name="Рисунок 13" descr="6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14546" y="4000504"/>
            <a:ext cx="1984042" cy="1571612"/>
          </a:xfrm>
          <a:prstGeom prst="rect">
            <a:avLst/>
          </a:prstGeom>
        </p:spPr>
      </p:pic>
      <p:pic>
        <p:nvPicPr>
          <p:cNvPr id="11" name="Рисунок 10" descr="5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14942" y="4429132"/>
            <a:ext cx="1214446" cy="1387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0"/>
            <a:ext cx="6143668" cy="5184659"/>
          </a:xfrm>
          <a:prstGeom prst="rect">
            <a:avLst/>
          </a:prstGeom>
        </p:spPr>
      </p:pic>
      <p:sp>
        <p:nvSpPr>
          <p:cNvPr id="10" name="Овальная выноска 9"/>
          <p:cNvSpPr/>
          <p:nvPr/>
        </p:nvSpPr>
        <p:spPr>
          <a:xfrm rot="16200000">
            <a:off x="2643186" y="2928922"/>
            <a:ext cx="1571612" cy="5857916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5214950"/>
            <a:ext cx="464347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Переходя дорогу, посмотри  налево, потом направо, опять налево. </a:t>
            </a:r>
          </a:p>
          <a:p>
            <a:r>
              <a:rPr lang="ru-RU" sz="1600" dirty="0" smtClean="0">
                <a:solidFill>
                  <a:srgbClr val="000000"/>
                </a:solidFill>
              </a:rPr>
              <a:t>Машин нет, тогда иди до середины смело. </a:t>
            </a:r>
          </a:p>
          <a:p>
            <a:r>
              <a:rPr lang="ru-RU" sz="1600" dirty="0" smtClean="0">
                <a:solidFill>
                  <a:srgbClr val="000000"/>
                </a:solidFill>
              </a:rPr>
              <a:t>Замри. </a:t>
            </a:r>
          </a:p>
          <a:p>
            <a:r>
              <a:rPr lang="ru-RU" sz="1600" dirty="0" smtClean="0">
                <a:solidFill>
                  <a:srgbClr val="000000"/>
                </a:solidFill>
              </a:rPr>
              <a:t>Направо посмотри,  машины нет – переходи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3570" y="214290"/>
            <a:ext cx="32861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Переходите проезжую часть дороги только на специальных переходах.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свет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4279786"/>
            <a:ext cx="2143140" cy="2578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214282" y="0"/>
            <a:ext cx="9286940" cy="6715124"/>
            <a:chOff x="357158" y="142876"/>
            <a:chExt cx="9286940" cy="6715124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357158" y="357166"/>
              <a:ext cx="8072462" cy="6500834"/>
              <a:chOff x="142876" y="285728"/>
              <a:chExt cx="8072462" cy="6500834"/>
            </a:xfrm>
          </p:grpSpPr>
          <p:sp>
            <p:nvSpPr>
              <p:cNvPr id="11" name="Овальная выноска 10"/>
              <p:cNvSpPr/>
              <p:nvPr/>
            </p:nvSpPr>
            <p:spPr>
              <a:xfrm rot="16200000">
                <a:off x="3750463" y="-2036007"/>
                <a:ext cx="857256" cy="5500726"/>
              </a:xfrm>
              <a:prstGeom prst="wedgeEllipseCallou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Овал 7"/>
              <p:cNvSpPr/>
              <p:nvPr/>
            </p:nvSpPr>
            <p:spPr>
              <a:xfrm>
                <a:off x="142876" y="1928802"/>
                <a:ext cx="3143272" cy="278608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" name="Рисунок 3" descr="17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14578" y="1071522"/>
                <a:ext cx="3857652" cy="5715040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1428728" y="500042"/>
                <a:ext cx="678661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solidFill>
                      <a:schemeClr val="tx2">
                        <a:lumMod val="10000"/>
                      </a:schemeClr>
                    </a:solidFill>
                  </a:rPr>
                  <a:t>СВЕТОФОР </a:t>
                </a:r>
                <a:r>
                  <a:rPr lang="ru-RU" dirty="0" smtClean="0">
                    <a:solidFill>
                      <a:schemeClr val="tx2">
                        <a:lumMod val="10000"/>
                      </a:schemeClr>
                    </a:solidFill>
                  </a:rPr>
                  <a:t>Регулирует движенье тех, кто едет и идёт!</a:t>
                </a:r>
                <a:endParaRPr lang="ru-RU" dirty="0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214314" y="2786058"/>
                <a:ext cx="314324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solidFill>
                      <a:schemeClr val="tx2">
                        <a:lumMod val="10000"/>
                      </a:schemeClr>
                    </a:solidFill>
                  </a:rPr>
                  <a:t>Красный свет - сигнал тревоги</a:t>
                </a:r>
              </a:p>
              <a:p>
                <a:r>
                  <a:rPr lang="ru-RU" dirty="0" smtClean="0">
                    <a:solidFill>
                      <a:schemeClr val="tx2">
                        <a:lumMod val="10000"/>
                      </a:schemeClr>
                    </a:solidFill>
                  </a:rPr>
                  <a:t>Не ходите по дороге!</a:t>
                </a:r>
              </a:p>
              <a:p>
                <a:r>
                  <a:rPr lang="ru-RU" b="1" dirty="0" smtClean="0">
                    <a:solidFill>
                      <a:schemeClr val="tx2">
                        <a:lumMod val="10000"/>
                      </a:schemeClr>
                    </a:solidFill>
                  </a:rPr>
                  <a:t>Оставайтесь на местах!</a:t>
                </a:r>
                <a:endParaRPr lang="ru-RU" b="1" dirty="0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4786346" y="1214422"/>
                <a:ext cx="3143272" cy="2571768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dirty="0" smtClean="0">
                    <a:solidFill>
                      <a:srgbClr val="002060"/>
                    </a:solidFill>
                  </a:rPr>
                  <a:t>Загорелся желтый сигнал светофора.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Все - вниманье!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 Все - вниманье! </a:t>
                </a:r>
              </a:p>
              <a:p>
                <a:pPr algn="ctr"/>
                <a:r>
                  <a:rPr lang="ru-RU" dirty="0" smtClean="0">
                    <a:solidFill>
                      <a:srgbClr val="002060"/>
                    </a:solidFill>
                  </a:rPr>
                  <a:t>Перехода больше нет.   </a:t>
                </a:r>
                <a:r>
                  <a:rPr lang="ru-RU" b="1" dirty="0" smtClean="0">
                    <a:solidFill>
                      <a:srgbClr val="002060"/>
                    </a:solidFill>
                  </a:rPr>
                  <a:t>Движение       запрещено!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5143536" y="3929066"/>
                <a:ext cx="2857520" cy="2643206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rgbClr val="002060"/>
                    </a:solidFill>
                  </a:rPr>
                  <a:t>Загорелся зеленый сигнал </a:t>
                </a:r>
                <a:r>
                  <a:rPr lang="ru-RU" b="1" dirty="0" smtClean="0">
                    <a:solidFill>
                      <a:srgbClr val="002060"/>
                    </a:solidFill>
                  </a:rPr>
                  <a:t>УБЕДИС</a:t>
                </a:r>
                <a:r>
                  <a:rPr lang="ru-RU" dirty="0" smtClean="0">
                    <a:solidFill>
                      <a:srgbClr val="002060"/>
                    </a:solidFill>
                  </a:rPr>
                  <a:t>Ь, что опасности нет, и только тогда переходи дорогу!</a:t>
                </a:r>
                <a:endParaRPr lang="ru-RU" dirty="0">
                  <a:solidFill>
                    <a:srgbClr val="002060"/>
                  </a:solidFill>
                </a:endParaRPr>
              </a:p>
            </p:txBody>
          </p:sp>
        </p:grpSp>
        <p:pic>
          <p:nvPicPr>
            <p:cNvPr id="12" name="Рисунок 11" descr="свето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00958" y="142876"/>
              <a:ext cx="2143140" cy="257821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642910" y="0"/>
            <a:ext cx="8929750" cy="6915346"/>
            <a:chOff x="428596" y="0"/>
            <a:chExt cx="8929750" cy="6915346"/>
          </a:xfrm>
        </p:grpSpPr>
        <p:pic>
          <p:nvPicPr>
            <p:cNvPr id="4" name="Рисунок 3" descr="1_02f509a9a931a2029826c8a0e8c340ba_1454770634.jpg"/>
            <p:cNvPicPr>
              <a:picLocks noChangeAspect="1"/>
            </p:cNvPicPr>
            <p:nvPr/>
          </p:nvPicPr>
          <p:blipFill>
            <a:blip r:embed="rId2"/>
            <a:srcRect l="1852" t="2151" r="1852"/>
            <a:stretch>
              <a:fillRect/>
            </a:stretch>
          </p:blipFill>
          <p:spPr>
            <a:xfrm>
              <a:off x="714348" y="0"/>
              <a:ext cx="7572428" cy="6625850"/>
            </a:xfrm>
            <a:prstGeom prst="rect">
              <a:avLst/>
            </a:prstGeom>
          </p:spPr>
        </p:pic>
        <p:pic>
          <p:nvPicPr>
            <p:cNvPr id="6" name="Рисунок 5" descr="вел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7554" y="3071810"/>
              <a:ext cx="4293522" cy="2911544"/>
            </a:xfrm>
            <a:prstGeom prst="rect">
              <a:avLst/>
            </a:prstGeom>
          </p:spPr>
        </p:pic>
        <p:sp>
          <p:nvSpPr>
            <p:cNvPr id="3" name="Овальная выноска 2"/>
            <p:cNvSpPr/>
            <p:nvPr/>
          </p:nvSpPr>
          <p:spPr>
            <a:xfrm rot="16200000">
              <a:off x="2571720" y="3500454"/>
              <a:ext cx="1000132" cy="5286380"/>
            </a:xfrm>
            <a:prstGeom prst="wedgeEllipse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714348" y="5715017"/>
              <a:ext cx="45720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000000"/>
                  </a:solidFill>
                </a:rPr>
                <a:t>При пересечении проезжей части дороги велосипедист должен  спешиваться, и вести велосипед рядом.</a:t>
              </a:r>
            </a:p>
            <a:p>
              <a:pPr algn="ctr"/>
              <a:r>
                <a:rPr lang="ru-RU" dirty="0" smtClean="0">
                  <a:solidFill>
                    <a:srgbClr val="C00000"/>
                  </a:solidFill>
                </a:rPr>
                <a:t>.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pic>
          <p:nvPicPr>
            <p:cNvPr id="8" name="Рисунок 7" descr="свето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15206" y="4279786"/>
              <a:ext cx="2143140" cy="2578214"/>
            </a:xfrm>
            <a:prstGeom prst="rect">
              <a:avLst/>
            </a:prstGeom>
          </p:spPr>
        </p:pic>
        <p:sp>
          <p:nvSpPr>
            <p:cNvPr id="11" name="Овал 10"/>
            <p:cNvSpPr/>
            <p:nvPr/>
          </p:nvSpPr>
          <p:spPr>
            <a:xfrm>
              <a:off x="6786578" y="6143644"/>
              <a:ext cx="1500198" cy="42860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0" y="214290"/>
            <a:ext cx="9437385" cy="6643710"/>
            <a:chOff x="0" y="214290"/>
            <a:chExt cx="9437385" cy="6643710"/>
          </a:xfrm>
        </p:grpSpPr>
        <p:sp>
          <p:nvSpPr>
            <p:cNvPr id="21" name="Овальная выноска 20"/>
            <p:cNvSpPr/>
            <p:nvPr/>
          </p:nvSpPr>
          <p:spPr>
            <a:xfrm rot="16016635">
              <a:off x="4091636" y="2932709"/>
              <a:ext cx="3562265" cy="3559694"/>
            </a:xfrm>
            <a:prstGeom prst="wedgeEllipse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2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714488"/>
              <a:ext cx="4071934" cy="3500486"/>
            </a:xfrm>
            <a:prstGeom prst="rect">
              <a:avLst/>
            </a:prstGeom>
          </p:spPr>
        </p:pic>
        <p:pic>
          <p:nvPicPr>
            <p:cNvPr id="12" name="Рисунок 11" descr="49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5140" y="785794"/>
              <a:ext cx="1571668" cy="1357322"/>
            </a:xfrm>
            <a:prstGeom prst="rect">
              <a:avLst/>
            </a:prstGeom>
          </p:spPr>
        </p:pic>
        <p:pic>
          <p:nvPicPr>
            <p:cNvPr id="13" name="Рисунок 12" descr="52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1670" y="3500438"/>
              <a:ext cx="1785950" cy="2143140"/>
            </a:xfrm>
            <a:prstGeom prst="rect">
              <a:avLst/>
            </a:prstGeom>
          </p:spPr>
        </p:pic>
        <p:pic>
          <p:nvPicPr>
            <p:cNvPr id="16" name="Рисунок 15" descr="56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14678" y="214290"/>
              <a:ext cx="3857652" cy="409875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0" y="2643182"/>
              <a:ext cx="2928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 smtClean="0"/>
            </a:p>
            <a:p>
              <a:endParaRPr lang="ru-R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14876" y="3214686"/>
              <a:ext cx="3000396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</a:rPr>
                <a:t>Выйдя из транспорта</a:t>
              </a:r>
            </a:p>
            <a:p>
              <a:r>
                <a:rPr lang="ru-RU" dirty="0" smtClean="0">
                  <a:solidFill>
                    <a:srgbClr val="000000"/>
                  </a:solidFill>
                </a:rPr>
                <a:t> ты не спеши!</a:t>
              </a:r>
            </a:p>
            <a:p>
              <a:r>
                <a:rPr lang="ru-RU" dirty="0" smtClean="0">
                  <a:solidFill>
                    <a:srgbClr val="000000"/>
                  </a:solidFill>
                </a:rPr>
                <a:t>Запомни правило: переходить дорогу</a:t>
              </a:r>
            </a:p>
            <a:p>
              <a:r>
                <a:rPr lang="ru-RU" dirty="0" smtClean="0">
                  <a:solidFill>
                    <a:srgbClr val="000000"/>
                  </a:solidFill>
                </a:rPr>
                <a:t>можно только тогда, когда транспорт уедет от </a:t>
              </a:r>
            </a:p>
            <a:p>
              <a:r>
                <a:rPr lang="ru-RU" dirty="0" smtClean="0">
                  <a:solidFill>
                    <a:srgbClr val="000000"/>
                  </a:solidFill>
                </a:rPr>
                <a:t>остановки. Найди ближайший пешеходный переход и по нему переходи.</a:t>
              </a:r>
            </a:p>
            <a:p>
              <a:r>
                <a:rPr lang="ru-RU" dirty="0" smtClean="0"/>
                <a:t> </a:t>
              </a:r>
              <a:endParaRPr lang="ru-RU" dirty="0"/>
            </a:p>
          </p:txBody>
        </p:sp>
        <p:pic>
          <p:nvPicPr>
            <p:cNvPr id="11" name="Рисунок 10" descr="свето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29520" y="4500570"/>
              <a:ext cx="2007865" cy="2357430"/>
            </a:xfrm>
            <a:prstGeom prst="rect">
              <a:avLst/>
            </a:prstGeom>
          </p:spPr>
        </p:pic>
        <p:sp>
          <p:nvSpPr>
            <p:cNvPr id="14" name="Блок-схема: узел суммирования 13"/>
            <p:cNvSpPr/>
            <p:nvPr/>
          </p:nvSpPr>
          <p:spPr>
            <a:xfrm flipH="1">
              <a:off x="1428728" y="3429000"/>
              <a:ext cx="2786081" cy="2571744"/>
            </a:xfrm>
            <a:prstGeom prst="flowChartSummingJunction">
              <a:avLst/>
            </a:prstGeom>
            <a:noFill/>
            <a:ln w="825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 w="9525" cmpd="sng"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5" name="Блок-схема: узел суммирования 14"/>
            <p:cNvSpPr/>
            <p:nvPr/>
          </p:nvSpPr>
          <p:spPr>
            <a:xfrm flipH="1">
              <a:off x="6153160" y="366690"/>
              <a:ext cx="2786081" cy="2571744"/>
            </a:xfrm>
            <a:prstGeom prst="flowChartSummingJunction">
              <a:avLst/>
            </a:prstGeom>
            <a:noFill/>
            <a:ln w="825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 w="9525" cmpd="sng">
                  <a:solidFill>
                    <a:srgbClr val="FF0000"/>
                  </a:solidFill>
                </a:ln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свет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-357214"/>
            <a:ext cx="1928826" cy="2320393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214282" y="214290"/>
            <a:ext cx="9286940" cy="6357982"/>
            <a:chOff x="214282" y="214290"/>
            <a:chExt cx="9286940" cy="6357982"/>
          </a:xfrm>
        </p:grpSpPr>
        <p:sp>
          <p:nvSpPr>
            <p:cNvPr id="10" name="Овальная выноска 9"/>
            <p:cNvSpPr/>
            <p:nvPr/>
          </p:nvSpPr>
          <p:spPr>
            <a:xfrm rot="16200000">
              <a:off x="3837808" y="-1980508"/>
              <a:ext cx="825378" cy="5214974"/>
            </a:xfrm>
            <a:prstGeom prst="wedgeEllipse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643174" y="285728"/>
              <a:ext cx="428624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</a:rPr>
                <a:t>Знаков дорожных на свете не мало</a:t>
              </a:r>
            </a:p>
            <a:p>
              <a:r>
                <a:rPr lang="ru-RU" dirty="0" smtClean="0">
                  <a:solidFill>
                    <a:srgbClr val="000000"/>
                  </a:solidFill>
                </a:rPr>
                <a:t>Несколько выучить нам не мешало</a:t>
              </a:r>
              <a:r>
                <a:rPr lang="ru-RU" sz="2000" dirty="0" smtClean="0">
                  <a:solidFill>
                    <a:srgbClr val="000000"/>
                  </a:solidFill>
                </a:rPr>
                <a:t>!</a:t>
              </a:r>
              <a:endParaRPr lang="ru-RU" sz="2000" dirty="0">
                <a:solidFill>
                  <a:srgbClr val="000000"/>
                </a:solidFill>
              </a:endParaRPr>
            </a:p>
          </p:txBody>
        </p:sp>
        <p:pic>
          <p:nvPicPr>
            <p:cNvPr id="3" name="Рисунок 2" descr="35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282" y="2282668"/>
              <a:ext cx="1643074" cy="1566652"/>
            </a:xfrm>
            <a:prstGeom prst="rect">
              <a:avLst/>
            </a:prstGeom>
          </p:spPr>
        </p:pic>
        <p:pic>
          <p:nvPicPr>
            <p:cNvPr id="5" name="Рисунок 4" descr="37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7752" y="2852511"/>
              <a:ext cx="1643074" cy="152843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1928794" y="2786058"/>
              <a:ext cx="285752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</a:rPr>
                <a:t>В дождь и в ясную погоду</a:t>
              </a:r>
            </a:p>
            <a:p>
              <a:r>
                <a:rPr lang="ru-RU" dirty="0" smtClean="0">
                  <a:solidFill>
                    <a:srgbClr val="000000"/>
                  </a:solidFill>
                </a:rPr>
                <a:t>Здесь не ходят пешеходы.</a:t>
              </a:r>
            </a:p>
            <a:p>
              <a:r>
                <a:rPr lang="ru-RU" dirty="0" smtClean="0">
                  <a:solidFill>
                    <a:srgbClr val="000000"/>
                  </a:solidFill>
                </a:rPr>
                <a:t>Говорит им знак одно:</a:t>
              </a:r>
            </a:p>
            <a:p>
              <a:r>
                <a:rPr lang="ru-RU" dirty="0" smtClean="0">
                  <a:solidFill>
                    <a:srgbClr val="000000"/>
                  </a:solidFill>
                </a:rPr>
                <a:t>«Вам ходить запрещено!»</a:t>
              </a: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857356" y="2143116"/>
              <a:ext cx="3201774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 </a:t>
              </a:r>
              <a:r>
                <a:rPr lang="ru-RU" dirty="0" smtClean="0">
                  <a:solidFill>
                    <a:srgbClr val="FF0000"/>
                  </a:solidFill>
                </a:rPr>
                <a:t>Знак </a:t>
              </a:r>
              <a:r>
                <a:rPr lang="ru-RU" sz="2000" dirty="0" smtClean="0">
                  <a:solidFill>
                    <a:srgbClr val="FF0000"/>
                  </a:solidFill>
                </a:rPr>
                <a:t>«</a:t>
              </a:r>
              <a:r>
                <a:rPr lang="ru-RU" b="1" dirty="0" smtClean="0">
                  <a:solidFill>
                    <a:srgbClr val="FF0000"/>
                  </a:solidFill>
                </a:rPr>
                <a:t>Движение пешеходов </a:t>
              </a:r>
            </a:p>
            <a:p>
              <a:r>
                <a:rPr lang="ru-RU" b="1" dirty="0" smtClean="0">
                  <a:solidFill>
                    <a:srgbClr val="FF0000"/>
                  </a:solidFill>
                </a:rPr>
                <a:t>             запрещено</a:t>
              </a:r>
              <a:r>
                <a:rPr lang="ru-RU" dirty="0" smtClean="0">
                  <a:solidFill>
                    <a:srgbClr val="FF0000"/>
                  </a:solidFill>
                </a:rPr>
                <a:t>»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500726" y="2071678"/>
              <a:ext cx="36432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 Знак «</a:t>
              </a:r>
              <a:r>
                <a:rPr lang="ru-RU" b="1" dirty="0" smtClean="0">
                  <a:solidFill>
                    <a:srgbClr val="FF0000"/>
                  </a:solidFill>
                </a:rPr>
                <a:t>Движение на велосипедах</a:t>
              </a:r>
            </a:p>
            <a:p>
              <a:r>
                <a:rPr lang="ru-RU" b="1" dirty="0" smtClean="0">
                  <a:solidFill>
                    <a:srgbClr val="FF0000"/>
                  </a:solidFill>
                </a:rPr>
                <a:t>             запрещено»</a:t>
              </a:r>
              <a:endParaRPr lang="ru-RU" b="1" dirty="0" smtClean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57158" y="1142984"/>
              <a:ext cx="821533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Запрещающие знаки </a:t>
              </a:r>
              <a:r>
                <a:rPr lang="ru-RU" dirty="0" smtClean="0">
                  <a:solidFill>
                    <a:srgbClr val="000000"/>
                  </a:solidFill>
                </a:rPr>
                <a:t>запрещают водителям и пешеходам выполнять</a:t>
              </a:r>
            </a:p>
            <a:p>
              <a:r>
                <a:rPr lang="ru-RU" dirty="0" smtClean="0">
                  <a:solidFill>
                    <a:srgbClr val="000000"/>
                  </a:solidFill>
                </a:rPr>
                <a:t> какие-то действия. «Нельзя ехать, идти, заходить, заезжать». Эти знаки </a:t>
              </a:r>
            </a:p>
            <a:p>
              <a:r>
                <a:rPr lang="ru-RU" dirty="0" smtClean="0">
                  <a:solidFill>
                    <a:srgbClr val="000000"/>
                  </a:solidFill>
                </a:rPr>
                <a:t>круглой формы с красной каёмкой.</a:t>
              </a: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500826" y="2571744"/>
              <a:ext cx="300039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</a:rPr>
                <a:t>Знак на всех глядит,</a:t>
              </a:r>
            </a:p>
            <a:p>
              <a:r>
                <a:rPr lang="ru-RU" dirty="0" smtClean="0">
                  <a:solidFill>
                    <a:srgbClr val="000000"/>
                  </a:solidFill>
                </a:rPr>
                <a:t>Он нам строго запретит</a:t>
              </a:r>
            </a:p>
            <a:p>
              <a:r>
                <a:rPr lang="ru-RU" dirty="0" smtClean="0">
                  <a:solidFill>
                    <a:srgbClr val="000000"/>
                  </a:solidFill>
                </a:rPr>
                <a:t>Ехать на велосипедах</a:t>
              </a:r>
            </a:p>
            <a:p>
              <a:r>
                <a:rPr lang="ru-RU" dirty="0" smtClean="0">
                  <a:solidFill>
                    <a:srgbClr val="000000"/>
                  </a:solidFill>
                </a:rPr>
                <a:t>И их родичах – мопедах</a:t>
              </a:r>
              <a:r>
                <a:rPr lang="ru-RU" dirty="0" smtClean="0"/>
                <a:t>.</a:t>
              </a:r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71670" y="4572008"/>
              <a:ext cx="3071834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</a:rPr>
                <a:t>Этот знак ну очень строгий,</a:t>
              </a:r>
              <a:br>
                <a:rPr lang="ru-RU" dirty="0" smtClean="0">
                  <a:solidFill>
                    <a:srgbClr val="000000"/>
                  </a:solidFill>
                </a:rPr>
              </a:br>
              <a:r>
                <a:rPr lang="ru-RU" dirty="0" smtClean="0">
                  <a:solidFill>
                    <a:srgbClr val="000000"/>
                  </a:solidFill>
                </a:rPr>
                <a:t>Коль стоит он на дороге.</a:t>
              </a:r>
              <a:br>
                <a:rPr lang="ru-RU" dirty="0" smtClean="0">
                  <a:solidFill>
                    <a:srgbClr val="000000"/>
                  </a:solidFill>
                </a:rPr>
              </a:br>
              <a:r>
                <a:rPr lang="ru-RU" dirty="0" smtClean="0">
                  <a:solidFill>
                    <a:srgbClr val="000000"/>
                  </a:solidFill>
                </a:rPr>
                <a:t>Говорит он нам: «Друзья,</a:t>
              </a:r>
              <a:br>
                <a:rPr lang="ru-RU" dirty="0" smtClean="0">
                  <a:solidFill>
                    <a:srgbClr val="000000"/>
                  </a:solidFill>
                </a:rPr>
              </a:br>
              <a:r>
                <a:rPr lang="ru-RU" dirty="0" smtClean="0">
                  <a:solidFill>
                    <a:srgbClr val="000000"/>
                  </a:solidFill>
                </a:rPr>
                <a:t>Ездить здесь совсем нельзя!»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928794" y="4143380"/>
              <a:ext cx="335755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Знак </a:t>
              </a:r>
              <a:r>
                <a:rPr lang="ru-RU" b="1" dirty="0" smtClean="0">
                  <a:solidFill>
                    <a:srgbClr val="FF0000"/>
                  </a:solidFill>
                </a:rPr>
                <a:t>«Движение запрещено»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pic>
          <p:nvPicPr>
            <p:cNvPr id="20" name="Рисунок 19" descr="запр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720" y="4572008"/>
              <a:ext cx="1643074" cy="1643074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6357918" y="4786322"/>
              <a:ext cx="2786082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</a:rPr>
                <a:t>Здесь машину не грузи,</a:t>
              </a:r>
              <a:br>
                <a:rPr lang="ru-RU" dirty="0" smtClean="0">
                  <a:solidFill>
                    <a:srgbClr val="000000"/>
                  </a:solidFill>
                </a:rPr>
              </a:br>
              <a:r>
                <a:rPr lang="ru-RU" dirty="0" smtClean="0">
                  <a:solidFill>
                    <a:srgbClr val="000000"/>
                  </a:solidFill>
                </a:rPr>
                <a:t>Не паркуй, не тормози.</a:t>
              </a:r>
              <a:br>
                <a:rPr lang="ru-RU" dirty="0" smtClean="0">
                  <a:solidFill>
                    <a:srgbClr val="000000"/>
                  </a:solidFill>
                </a:rPr>
              </a:br>
              <a:r>
                <a:rPr lang="ru-RU" dirty="0" smtClean="0">
                  <a:solidFill>
                    <a:srgbClr val="000000"/>
                  </a:solidFill>
                </a:rPr>
                <a:t>Этот знак всем говорит:</a:t>
              </a:r>
              <a:br>
                <a:rPr lang="ru-RU" dirty="0" smtClean="0">
                  <a:solidFill>
                    <a:srgbClr val="000000"/>
                  </a:solidFill>
                </a:rPr>
              </a:br>
              <a:r>
                <a:rPr lang="ru-RU" dirty="0" smtClean="0">
                  <a:solidFill>
                    <a:srgbClr val="000000"/>
                  </a:solidFill>
                </a:rPr>
                <a:t>«Тот не прав, кто здесь</a:t>
              </a:r>
            </a:p>
            <a:p>
              <a:r>
                <a:rPr lang="ru-RU" dirty="0" smtClean="0">
                  <a:solidFill>
                    <a:srgbClr val="000000"/>
                  </a:solidFill>
                </a:rPr>
                <a:t> стоит!»</a:t>
              </a: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521710" y="4143380"/>
              <a:ext cx="26222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Знак </a:t>
              </a:r>
              <a:r>
                <a:rPr lang="ru-RU" b="1" dirty="0" smtClean="0">
                  <a:solidFill>
                    <a:srgbClr val="FF0000"/>
                  </a:solidFill>
                </a:rPr>
                <a:t>«Остановка запрещена»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pic>
          <p:nvPicPr>
            <p:cNvPr id="22" name="Рисунок 21" descr="dorozhnyy-znak-ostanovka-zapreshchena-3-27-ooo-promyshlennaya-tochka-dz-3-27_3130b7d06ab5de4_800x600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6314" y="5000636"/>
              <a:ext cx="1571636" cy="157163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3857684" y="20716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</p:txBody>
      </p:sp>
      <p:grpSp>
        <p:nvGrpSpPr>
          <p:cNvPr id="26" name="Группа 25"/>
          <p:cNvGrpSpPr/>
          <p:nvPr/>
        </p:nvGrpSpPr>
        <p:grpSpPr>
          <a:xfrm>
            <a:off x="500034" y="0"/>
            <a:ext cx="8643966" cy="6620840"/>
            <a:chOff x="500034" y="0"/>
            <a:chExt cx="8643966" cy="6620840"/>
          </a:xfrm>
        </p:grpSpPr>
        <p:pic>
          <p:nvPicPr>
            <p:cNvPr id="7" name="Рисунок 6" descr="40.png"/>
            <p:cNvPicPr>
              <a:picLocks noChangeAspect="1"/>
            </p:cNvPicPr>
            <p:nvPr/>
          </p:nvPicPr>
          <p:blipFill>
            <a:blip r:embed="rId2" cstate="print"/>
            <a:srcRect l="68750" t="4534"/>
            <a:stretch>
              <a:fillRect/>
            </a:stretch>
          </p:blipFill>
          <p:spPr>
            <a:xfrm>
              <a:off x="928662" y="3929066"/>
              <a:ext cx="1071570" cy="1504060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4643438" y="5143512"/>
              <a:ext cx="3071834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dirty="0" smtClean="0"/>
            </a:p>
            <a:p>
              <a:r>
                <a:rPr lang="ru-RU" dirty="0" smtClean="0">
                  <a:solidFill>
                    <a:srgbClr val="000000"/>
                  </a:solidFill>
                </a:rPr>
                <a:t>В этом месте пешеход</a:t>
              </a:r>
            </a:p>
            <a:p>
              <a:r>
                <a:rPr lang="ru-RU" dirty="0" smtClean="0">
                  <a:solidFill>
                    <a:srgbClr val="000000"/>
                  </a:solidFill>
                </a:rPr>
                <a:t>Терпеливо транспорт ждет.</a:t>
              </a:r>
            </a:p>
            <a:p>
              <a:r>
                <a:rPr lang="ru-RU" dirty="0" smtClean="0">
                  <a:solidFill>
                    <a:srgbClr val="000000"/>
                  </a:solidFill>
                </a:rPr>
                <a:t>Он пешком устал шагать,</a:t>
              </a:r>
            </a:p>
            <a:p>
              <a:r>
                <a:rPr lang="ru-RU" dirty="0" smtClean="0">
                  <a:solidFill>
                    <a:srgbClr val="000000"/>
                  </a:solidFill>
                </a:rPr>
                <a:t>Хочет пассажиром стать.</a:t>
              </a: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00034" y="5429264"/>
              <a:ext cx="385762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Знак «</a:t>
              </a:r>
              <a:r>
                <a:rPr lang="ru-RU" b="1" dirty="0" smtClean="0">
                  <a:solidFill>
                    <a:srgbClr val="FF0000"/>
                  </a:solidFill>
                </a:rPr>
                <a:t>Место остановки автобуса и</a:t>
              </a:r>
            </a:p>
            <a:p>
              <a:r>
                <a:rPr lang="ru-RU" b="1" dirty="0" smtClean="0">
                  <a:solidFill>
                    <a:srgbClr val="FF0000"/>
                  </a:solidFill>
                </a:rPr>
                <a:t>(или)  троллейбуса»      </a:t>
              </a:r>
            </a:p>
            <a:p>
              <a:r>
                <a:rPr lang="ru-RU" dirty="0" smtClean="0">
                  <a:solidFill>
                    <a:srgbClr val="FF0000"/>
                  </a:solidFill>
                </a:rPr>
                <a:t> Знак </a:t>
              </a:r>
              <a:r>
                <a:rPr lang="ru-RU" b="1" dirty="0" smtClean="0">
                  <a:solidFill>
                    <a:srgbClr val="FF0000"/>
                  </a:solidFill>
                </a:rPr>
                <a:t>«Место остановки трамвая»</a:t>
              </a:r>
            </a:p>
          </p:txBody>
        </p:sp>
        <p:sp>
          <p:nvSpPr>
            <p:cNvPr id="20" name="Овальная выноска 19"/>
            <p:cNvSpPr/>
            <p:nvPr/>
          </p:nvSpPr>
          <p:spPr>
            <a:xfrm rot="16200000">
              <a:off x="3371852" y="-2300338"/>
              <a:ext cx="1142984" cy="6315116"/>
            </a:xfrm>
            <a:prstGeom prst="wedgeEllipse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Знаки особых предписаний </a:t>
              </a:r>
              <a:r>
                <a:rPr lang="ru-RU" dirty="0" smtClean="0">
                  <a:solidFill>
                    <a:srgbClr val="000000"/>
                  </a:solidFill>
                </a:rPr>
                <a:t>вводят или отменяют определенные режимы движения. </a:t>
              </a:r>
              <a:endParaRPr lang="ru-RU" dirty="0">
                <a:solidFill>
                  <a:srgbClr val="000000"/>
                </a:solidFill>
              </a:endParaRPr>
            </a:p>
          </p:txBody>
        </p:sp>
        <p:pic>
          <p:nvPicPr>
            <p:cNvPr id="3" name="Рисунок 2" descr="16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034" y="1714488"/>
              <a:ext cx="1500198" cy="1500198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5786446" y="3714752"/>
              <a:ext cx="25003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 </a:t>
              </a:r>
            </a:p>
            <a:p>
              <a:endParaRPr lang="ru-RU" dirty="0" smtClean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071670" y="2500306"/>
              <a:ext cx="314325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</a:rPr>
                <a:t>Всем знакомые полоски</a:t>
              </a:r>
            </a:p>
            <a:p>
              <a:r>
                <a:rPr lang="ru-RU" dirty="0" smtClean="0">
                  <a:solidFill>
                    <a:srgbClr val="000000"/>
                  </a:solidFill>
                </a:rPr>
                <a:t>Знают дети, знает взрослый.</a:t>
              </a:r>
            </a:p>
            <a:p>
              <a:r>
                <a:rPr lang="ru-RU" dirty="0" smtClean="0">
                  <a:solidFill>
                    <a:srgbClr val="000000"/>
                  </a:solidFill>
                </a:rPr>
                <a:t>На ту сторону ведет</a:t>
              </a:r>
            </a:p>
            <a:p>
              <a:r>
                <a:rPr lang="ru-RU" dirty="0" smtClean="0">
                  <a:solidFill>
                    <a:srgbClr val="000000"/>
                  </a:solidFill>
                </a:rPr>
                <a:t>Пешеходный переход.</a:t>
              </a: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071670" y="2000240"/>
              <a:ext cx="31463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Знак </a:t>
              </a:r>
              <a:r>
                <a:rPr lang="ru-RU" b="1" dirty="0" smtClean="0">
                  <a:solidFill>
                    <a:srgbClr val="FF0000"/>
                  </a:solidFill>
                </a:rPr>
                <a:t>«Пешеходный переход»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pic>
          <p:nvPicPr>
            <p:cNvPr id="25" name="Рисунок 24" descr="свето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21919" y="0"/>
              <a:ext cx="1722081" cy="2071678"/>
            </a:xfrm>
            <a:prstGeom prst="rect">
              <a:avLst/>
            </a:prstGeom>
          </p:spPr>
        </p:pic>
        <p:pic>
          <p:nvPicPr>
            <p:cNvPr id="28" name="Рисунок 27" descr="жилая зона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9322" y="1785926"/>
              <a:ext cx="2143140" cy="160735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5429256" y="3571876"/>
              <a:ext cx="3429024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Знак</a:t>
              </a:r>
              <a:r>
                <a:rPr lang="ru-RU" b="1" dirty="0" smtClean="0">
                  <a:solidFill>
                    <a:srgbClr val="FF0000"/>
                  </a:solidFill>
                </a:rPr>
                <a:t> "Жилая зона"</a:t>
              </a:r>
            </a:p>
            <a:p>
              <a:r>
                <a:rPr lang="ru-RU" dirty="0" smtClean="0">
                  <a:solidFill>
                    <a:srgbClr val="000000"/>
                  </a:solidFill>
                </a:rPr>
                <a:t>Площадка детская у дома</a:t>
              </a:r>
              <a:br>
                <a:rPr lang="ru-RU" dirty="0" smtClean="0">
                  <a:solidFill>
                    <a:srgbClr val="000000"/>
                  </a:solidFill>
                </a:rPr>
              </a:br>
              <a:r>
                <a:rPr lang="ru-RU" dirty="0" smtClean="0">
                  <a:solidFill>
                    <a:srgbClr val="000000"/>
                  </a:solidFill>
                </a:rPr>
                <a:t>По Правилам – жилая зона.</a:t>
              </a:r>
              <a:br>
                <a:rPr lang="ru-RU" dirty="0" smtClean="0">
                  <a:solidFill>
                    <a:srgbClr val="000000"/>
                  </a:solidFill>
                </a:rPr>
              </a:br>
              <a:r>
                <a:rPr lang="ru-RU" dirty="0" smtClean="0">
                  <a:solidFill>
                    <a:srgbClr val="000000"/>
                  </a:solidFill>
                </a:rPr>
                <a:t>Подскажет знак водителю –</a:t>
              </a:r>
              <a:br>
                <a:rPr lang="ru-RU" dirty="0" smtClean="0">
                  <a:solidFill>
                    <a:srgbClr val="000000"/>
                  </a:solidFill>
                </a:rPr>
              </a:br>
              <a:r>
                <a:rPr lang="ru-RU" dirty="0" smtClean="0">
                  <a:solidFill>
                    <a:srgbClr val="000000"/>
                  </a:solidFill>
                </a:rPr>
                <a:t>Во дворе — будь бдительным.</a:t>
              </a:r>
              <a:r>
                <a:rPr lang="ru-RU" dirty="0" smtClean="0"/>
                <a:t/>
              </a:r>
              <a:br>
                <a:rPr lang="ru-RU" dirty="0" smtClean="0"/>
              </a:br>
              <a:endParaRPr lang="ru-RU" dirty="0"/>
            </a:p>
          </p:txBody>
        </p:sp>
        <p:pic>
          <p:nvPicPr>
            <p:cNvPr id="24" name="Рисунок 23" descr="40.png"/>
            <p:cNvPicPr>
              <a:picLocks noChangeAspect="1"/>
            </p:cNvPicPr>
            <p:nvPr/>
          </p:nvPicPr>
          <p:blipFill>
            <a:blip r:embed="rId2" cstate="print"/>
            <a:srcRect l="35415" r="35417"/>
            <a:stretch>
              <a:fillRect/>
            </a:stretch>
          </p:blipFill>
          <p:spPr>
            <a:xfrm>
              <a:off x="2357422" y="3857628"/>
              <a:ext cx="1000132" cy="157549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rgbClr val="007DEA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8BE6FF"/>
      </a:hlink>
      <a:folHlink>
        <a:srgbClr val="8BE6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1463</TotalTime>
  <Words>380</Words>
  <Application>Microsoft Office PowerPoint</Application>
  <PresentationFormat>Экран (4:3)</PresentationFormat>
  <Paragraphs>69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Правила дорожного движенья  выполняй без возражения!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230</dc:creator>
  <cp:lastModifiedBy>230</cp:lastModifiedBy>
  <cp:revision>194</cp:revision>
  <dcterms:created xsi:type="dcterms:W3CDTF">2015-01-11T16:01:59Z</dcterms:created>
  <dcterms:modified xsi:type="dcterms:W3CDTF">2019-12-17T18:14:40Z</dcterms:modified>
</cp:coreProperties>
</file>